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9144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  <a:round/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78" y="7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168926800816565E-2"/>
          <c:y val="1.8741101542210811E-2"/>
          <c:w val="0.93713971517449213"/>
          <c:h val="0.7886520321209075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Проверки</c:v>
                </c:pt>
              </c:strCache>
            </c:strRef>
          </c:tx>
          <c:spPr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Нарушения</c:v>
                </c:pt>
              </c:strCache>
            </c:strRef>
          </c:tx>
          <c:spPr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</c:v>
                </c:pt>
                <c:pt idx="1">
                  <c:v>10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Штрафы</c:v>
                </c:pt>
              </c:strCache>
            </c:strRef>
          </c:tx>
          <c:spPr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20 </a:t>
                    </a:r>
                    <a:r>
                      <a:rPr lang="ru-RU" dirty="0" err="1"/>
                      <a:t>т.р</a:t>
                    </a:r>
                    <a:endParaRPr lang="ru-RU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0864197530864196E-3"/>
                  <c:y val="-4.7033681148333277E-17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20 </a:t>
                    </a:r>
                    <a:r>
                      <a:rPr lang="ru-RU" b="1" dirty="0" err="1"/>
                      <a:t>т.р</a:t>
                    </a:r>
                    <a:endParaRPr lang="ru-RU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20</c:v>
                </c:pt>
                <c:pt idx="1">
                  <c:v>20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Предупреждение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Лист1!$A$2:$A$3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2026</c:v>
                </c:pt>
              </c:numCache>
            </c:num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0.5</c:v>
                </c:pt>
                <c:pt idx="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734344"/>
        <c:axId val="173733168"/>
      </c:barChart>
      <c:catAx>
        <c:axId val="173734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733168"/>
        <c:crosses val="autoZero"/>
        <c:auto val="1"/>
        <c:lblAlgn val="ctr"/>
        <c:lblOffset val="100"/>
        <c:noMultiLvlLbl val="0"/>
      </c:catAx>
      <c:valAx>
        <c:axId val="173733168"/>
        <c:scaling>
          <c:orientation val="minMax"/>
        </c:scaling>
        <c:delete val="0"/>
        <c:axPos val="l"/>
        <c:majorGridlines>
          <c:spPr>
            <a:prstGeom prst="rect">
              <a:avLst/>
            </a:prstGeom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prstGeom prst="rect">
            <a:avLst/>
          </a:prstGeom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3734344"/>
        <c:crosses val="autoZero"/>
        <c:crossBetween val="between"/>
      </c:valAx>
      <c:spPr>
        <a:prstGeom prst="rect">
          <a:avLst/>
        </a:prstGeom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26079116846505296"/>
          <c:y val="0.88645687116752825"/>
          <c:w val="0.55819480898221052"/>
          <c:h val="5.2601905017396942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xfrm>
      <a:off x="611560" y="1143000"/>
      <a:ext cx="8229600" cy="4950296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965000000000001"/>
          <c:y val="9.2219999999999996E-2"/>
          <c:w val="0.57493000000000005"/>
          <c:h val="0.7479099999999999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</c:v>
                </c:pt>
              </c:strCache>
            </c:strRef>
          </c:tx>
          <c:dPt>
            <c:idx val="0"/>
            <c:bubble3D val="0"/>
            <c:spPr bwMode="auto">
              <a:prstGeom prst="rect">
                <a:avLst/>
              </a:prstGeom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 bwMode="auto">
              <a:prstGeom prst="rect">
                <a:avLst/>
              </a:prstGeom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 bwMode="auto">
              <a:prstGeom prst="rect">
                <a:avLst/>
              </a:prstGeom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 bwMode="auto">
              <a:prstGeom prst="rect">
                <a:avLst/>
              </a:prstGeom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 bwMode="auto">
              <a:prstGeom prst="rect">
                <a:avLst/>
              </a:prstGeom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 bwMode="auto"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0.12375765529308837"/>
                  <c:y val="-0.11046854151560749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Консультирование,  </a:t>
                    </a:r>
                    <a:r>
                      <a:rPr lang="ru-RU" dirty="0" smtClean="0"/>
                      <a:t>15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9689790512297076"/>
                  <c:y val="-0.13240727436204219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i="0" u="none" strike="noStrike" dirty="0"/>
                      <a:t>Информирование организаций </a:t>
                    </a:r>
                    <a:r>
                      <a:rPr lang="ru-RU" sz="1200" b="1" i="0" u="none" strike="noStrike" dirty="0" smtClean="0"/>
                      <a:t>430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0.18257776805677067"/>
                  <c:y val="1.7536854488257696E-2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/>
                      <a:t> </a:t>
                    </a:r>
                    <a:r>
                      <a:rPr lang="ru-RU" baseline="0" dirty="0" smtClean="0"/>
                      <a:t> </a:t>
                    </a:r>
                    <a:r>
                      <a:rPr lang="ru-RU" dirty="0" smtClean="0"/>
                      <a:t>Обязательный профилактический визит, 14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6379909108583648"/>
                  <c:y val="-8.6026711610181397E-2"/>
                </c:manualLayout>
              </c:layout>
              <c:tx>
                <c:rich>
                  <a:bodyPr rot="0" spcFirstLastPara="1" vertOverflow="clip" horzOverflow="clip" vert="horz" wrap="square" lIns="38099" tIns="19049" rIns="38099" bIns="19049" anchor="ctr" anchorCtr="1">
                    <a:noAutofit/>
                  </a:bodyPr>
                  <a:lstStyle/>
                  <a:p>
                    <a:pPr>
                      <a:defRPr sz="1200" b="1" i="0" u="none" strike="noStrike" baseline="0">
                        <a:solidFill>
                          <a:schemeClr val="tx1"/>
                        </a:solidFill>
                        <a:latin typeface="Times New Roman"/>
                        <a:ea typeface="+mn-ea"/>
                        <a:cs typeface="Times New Roman"/>
                      </a:defRPr>
                    </a:pPr>
                    <a:r>
                      <a:rPr lang="ru-RU" sz="1200" b="1" i="0" u="none" strike="noStrike" dirty="0"/>
                      <a:t>Обобщение правоприменительной практики</a:t>
                    </a:r>
                    <a:r>
                      <a:rPr lang="ru-RU" b="1" dirty="0">
                        <a:latin typeface="Times New Roman"/>
                        <a:cs typeface="Times New Roman"/>
                      </a:rPr>
                      <a:t>,  </a:t>
                    </a:r>
                    <a:r>
                      <a:rPr lang="ru-RU" b="1" dirty="0" smtClean="0">
                        <a:latin typeface="Times New Roman"/>
                        <a:cs typeface="Times New Roman"/>
                      </a:rPr>
                      <a:t>1</a:t>
                    </a:r>
                    <a:endParaRPr lang="ru-RU" b="1" dirty="0">
                      <a:latin typeface="Times New Roman"/>
                      <a:cs typeface="Times New Roman"/>
                    </a:endParaRPr>
                  </a:p>
                </c:rich>
              </c:tx>
              <c:spPr bwMode="auto"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  <a:alpha val="91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099" tIns="19049" rIns="38099" bIns="19049" anchor="ctr" anchorCtr="1">
                  <a:noAutofit/>
                </a:bodyPr>
                <a:lstStyle/>
                <a:p>
                  <a:pPr>
                    <a:defRPr sz="1200" b="1" i="0" u="none" strike="noStrike" baseline="0">
                      <a:solidFill>
                        <a:schemeClr val="tx1"/>
                      </a:solidFill>
                      <a:latin typeface="Times New Roman"/>
                      <a:ea typeface="+mn-ea"/>
                      <a:cs typeface="Times New Roman"/>
                    </a:defRPr>
                  </a:pPr>
                  <a:endParaRPr lang="ru-RU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  <c15:layout/>
                </c:ext>
              </c:extLst>
            </c:dLbl>
            <c:dLbl>
              <c:idx val="4"/>
              <c:layout>
                <c:manualLayout>
                  <c:x val="-0.13460435501117915"/>
                  <c:y val="-0.13170479483377207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Предостережения, </a:t>
                    </a:r>
                    <a:r>
                      <a:rPr lang="ru-RU" dirty="0" smtClean="0"/>
                      <a:t>7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1.2345679012345678E-2"/>
                  <c:y val="-0.1485576644168037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 bwMode="auto"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  <a:alpha val="91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baseline="0">
                    <a:solidFill>
                      <a:schemeClr val="tx1"/>
                    </a:solidFill>
                    <a:latin typeface="Times New Roman"/>
                    <a:ea typeface="+mn-ea"/>
                    <a:cs typeface="Times New Roman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Лист1!$A$2:$A$7</c:f>
              <c:strCache>
                <c:ptCount val="6"/>
                <c:pt idx="0">
                  <c:v>Консультирование</c:v>
                </c:pt>
                <c:pt idx="1">
                  <c:v>Информирование организаций</c:v>
                </c:pt>
                <c:pt idx="2">
                  <c:v>Обязательные рофилактические визиты</c:v>
                </c:pt>
                <c:pt idx="3">
                  <c:v>Обобщение правоприменительной практики </c:v>
                </c:pt>
                <c:pt idx="4">
                  <c:v>Предостережения</c:v>
                </c:pt>
                <c:pt idx="5">
                  <c:v>КНМ без взаимодействия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14</c:v>
                </c:pt>
                <c:pt idx="1">
                  <c:v>80</c:v>
                </c:pt>
                <c:pt idx="2">
                  <c:v>14</c:v>
                </c:pt>
                <c:pt idx="3">
                  <c:v>2</c:v>
                </c:pt>
                <c:pt idx="4">
                  <c:v>7</c:v>
                </c:pt>
                <c:pt idx="5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prstGeom prst="rect">
          <a:avLst/>
        </a:prstGeom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9639999999999994E-2"/>
          <c:y val="0.85328000000000004"/>
          <c:w val="0.89387000000000005"/>
          <c:h val="7.9149999999999998E-2"/>
        </c:manualLayout>
      </c:layout>
      <c:overlay val="0"/>
      <c:spPr>
        <a:prstGeom prst="rect">
          <a:avLst/>
        </a:prstGeom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 bwMode="auto">
    <a:xfrm>
      <a:off x="457200" y="764703"/>
      <a:ext cx="8229600" cy="6326163"/>
    </a:xfrm>
    <a:prstGeom prst="rect">
      <a:avLst/>
    </a:prstGeom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5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ategoryAxis>
  <cs:chartArea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 bwMode="auto">
      <a:prstGeom prst="rect">
        <a:avLst/>
      </a:prstGeom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 bwMode="auto">
      <a:prstGeom prst="rect">
        <a:avLst/>
      </a:prstGeom>
      <a:ln w="9525">
        <a:solidFill>
          <a:schemeClr val="phClr"/>
        </a:solidFill>
      </a:ln>
    </cs:spPr>
  </cs:dataPointMarker>
  <cs:dataPointMarkerLayout/>
  <cs:dataPointWirefram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 bwMode="auto">
      <a:prstGeom prst="rect">
        <a:avLst/>
      </a:prstGeom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200"/>
  </cs:dataTable>
  <cs:down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seriesAxis>
  <cs:seriesLine>
    <cs:lnRef idx="0"/>
    <cs:fillRef idx="0"/>
    <cs:effectRef idx="0"/>
    <cs:fontRef idx="minor">
      <a:schemeClr val="tx1"/>
    </cs:fontRef>
    <cs:spPr bwMode="auto">
      <a:prstGeom prst="rect">
        <a:avLst/>
      </a:prstGeom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50" b="0" spc="0"/>
  </cs:title>
  <cs:trendline>
    <cs:lnRef idx="0">
      <cs:styleClr val="auto"/>
    </cs:lnRef>
    <cs:fillRef idx="0"/>
    <cs:effectRef idx="0"/>
    <cs:fontRef idx="minor">
      <a:schemeClr val="tx1"/>
    </cs:fontRef>
    <cs:spPr bwMode="auto">
      <a:prstGeom prst="rect">
        <a:avLst/>
      </a:prstGeom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200"/>
  </cs:trendlineLabel>
  <cs:upBar>
    <cs:lnRef idx="0"/>
    <cs:fillRef idx="0"/>
    <cs:effectRef idx="0"/>
    <cs:fontRef idx="minor">
      <a:schemeClr val="tx1"/>
    </cs:fontRef>
    <cs:spPr bwMode="auto">
      <a:prstGeom prst="rect">
        <a:avLst/>
      </a:prstGeom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200"/>
  </cs:valueAxis>
  <cs:wall>
    <cs:lnRef idx="0"/>
    <cs:fillRef idx="0"/>
    <cs:effectRef idx="0"/>
    <cs:fontRef idx="minor">
      <a:schemeClr val="tx1"/>
    </cs:fontRef>
    <cs:spPr bwMode="auto">
      <a:prstGeom prst="rect">
        <a:avLst/>
      </a:prstGeom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0.83999</cdr:x>
      <cdr:y>0.6218</cdr:y>
    </cdr:from>
    <cdr:to>
      <cdr:x>0.90124</cdr:x>
      <cdr:y>0.66544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6912768" y="3078088"/>
          <a:ext cx="50405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b="1" dirty="0" smtClean="0"/>
            <a:t>   4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0.36749</cdr:x>
      <cdr:y>0.72362</cdr:y>
    </cdr:from>
    <cdr:to>
      <cdr:x>0.42874</cdr:x>
      <cdr:y>0.76726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024336" y="3582144"/>
          <a:ext cx="50405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   0</a:t>
          </a:r>
          <a:endParaRPr lang="ru-RU" sz="1200" b="1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 bwMode="auto"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6629400" y="274638"/>
            <a:ext cx="2057400" cy="5851525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4C71EC6-210F-42DE-9C53-41977AD35B3D}" type="datetimeFigureOut">
              <a:rPr lang="ru-RU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bl" userDrawn="1">
  <p:cSld name="Заголовок и таблиц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 bwMode="auto">
          <a:xfrm>
            <a:off x="457200" y="1600200"/>
            <a:ext cx="8229600" cy="4525963"/>
          </a:xfrm>
        </p:spPr>
        <p:txBody>
          <a:bodyPr/>
          <a:lstStyle/>
          <a:p>
            <a:pPr lvl="0">
              <a:defRPr/>
            </a:pP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 bwMode="auto"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07635-F0E7-4C64-AF6F-EE108F91192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 amt="30000"/>
            <a:lum/>
          </a:blip>
          <a:srcRect l="6896" r="6896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4C71EC6-210F-42DE-9C53-41977AD35B3D}" type="datetimeFigureOut">
              <a:rPr lang="ru-RU"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19B0651-EE4F-4900-A07F-96A6BFA9D0F0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>
        <a:spcBef>
          <a:spcPts val="0"/>
        </a:spcBef>
        <a:buFont typeface="Arial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>
        <a:spcBef>
          <a:spcPts val="0"/>
        </a:spcBef>
        <a:buFont typeface="Arial"/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spcBef>
          <a:spcPts val="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spcBef>
          <a:spcPts val="0"/>
        </a:spcBef>
        <a:buFont typeface="Arial"/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spcBef>
          <a:spcPts val="0"/>
        </a:spcBef>
        <a:buFont typeface="Arial"/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spcBef>
          <a:spcPts val="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43528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400" b="1">
                <a:latin typeface="Times New Roman"/>
                <a:cs typeface="Times New Roman"/>
              </a:rPr>
              <a:t>Федеральная служба по экологическому, технологическому и атомному надзору</a:t>
            </a:r>
            <a:r>
              <a:rPr lang="ru-RU" sz="1400">
                <a:latin typeface="Times New Roman"/>
                <a:cs typeface="Times New Roman"/>
              </a:rPr>
              <a:t/>
            </a:r>
            <a:br>
              <a:rPr lang="ru-RU" sz="1400">
                <a:latin typeface="Times New Roman"/>
                <a:cs typeface="Times New Roman"/>
              </a:rPr>
            </a:br>
            <a:r>
              <a:rPr lang="ru-RU" sz="1400" b="1">
                <a:latin typeface="Times New Roman"/>
                <a:cs typeface="Times New Roman"/>
              </a:rPr>
              <a:t>(Ростехнадзор)</a:t>
            </a:r>
            <a:r>
              <a:rPr lang="ru-RU" sz="1400">
                <a:latin typeface="Times New Roman"/>
                <a:cs typeface="Times New Roman"/>
              </a:rPr>
              <a:t/>
            </a:r>
            <a:br>
              <a:rPr lang="ru-RU" sz="1400">
                <a:latin typeface="Times New Roman"/>
                <a:cs typeface="Times New Roman"/>
              </a:rPr>
            </a:br>
            <a:r>
              <a:rPr lang="ru-RU" sz="1400" b="1">
                <a:latin typeface="Times New Roman"/>
                <a:cs typeface="Times New Roman"/>
              </a:rPr>
              <a:t>Ленское управление Федеральной службы по экологическому, технологическому и атомному надзору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57200" y="1600200"/>
            <a:ext cx="8147248" cy="4525963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92500" lnSpcReduction="13000"/>
          </a:bodyPr>
          <a:lstStyle/>
          <a:p>
            <a:pPr marL="0" indent="0" algn="ctr">
              <a:buNone/>
              <a:defRPr/>
            </a:pPr>
            <a:endParaRPr lang="ru-RU" sz="1600" b="1" dirty="0"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endParaRPr lang="ru-RU" sz="1600" b="1" dirty="0"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endParaRPr lang="ru-RU" sz="1600" b="1" dirty="0">
              <a:latin typeface="Times New Roman"/>
              <a:cs typeface="Times New Roman"/>
            </a:endParaRPr>
          </a:p>
          <a:p>
            <a:pPr>
              <a:defRPr/>
            </a:pPr>
            <a:endParaRPr dirty="0"/>
          </a:p>
          <a:p>
            <a:pPr marL="0" indent="0" algn="ctr">
              <a:buFont typeface="Arial"/>
              <a:buNone/>
              <a:defRPr/>
            </a:pPr>
            <a:r>
              <a:rPr sz="2200" b="1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АНАЛИЗ ПРАВОПРИМЕНИТЕЛЬНОЙ ПРАКТИКИ КОНТРОЛЬНО-НАДЗОРНОЙ ДЕЯТЕЛЬНОСТИ ПО НАДЗОРУ ЗА ОБЪЕКТАМИ, НА КОТОРЫХ ИСПОЛЬЗУЮТСЯ ГРУЗОПОДЪЕМНЫЕ МЕХАНИЗМЫ И ПОДЪЕМНЫЕ СООРУЖЕНИЯ </a:t>
            </a:r>
            <a:endParaRPr sz="2200" dirty="0"/>
          </a:p>
          <a:p>
            <a:pPr marL="0" indent="0" algn="ctr">
              <a:buNone/>
              <a:defRPr/>
            </a:pPr>
            <a:r>
              <a:rPr sz="2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ЗА</a:t>
            </a:r>
            <a:r>
              <a:rPr lang="ru-RU" sz="2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1 ПОЛУГОДИЕ</a:t>
            </a:r>
            <a:r>
              <a:rPr sz="2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202</a:t>
            </a:r>
            <a:r>
              <a:rPr lang="ru-RU" sz="2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2200" b="1" i="0" u="none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2200" b="1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ГОД</a:t>
            </a:r>
            <a:endParaRPr sz="2200" b="1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endParaRPr lang="ru-RU" sz="1600" b="1" dirty="0">
              <a:solidFill>
                <a:srgbClr val="FF0000"/>
              </a:solidFill>
            </a:endParaRPr>
          </a:p>
          <a:p>
            <a:pPr marL="0" indent="0" algn="ctr">
              <a:buNone/>
              <a:defRPr/>
            </a:pPr>
            <a:endParaRPr lang="ru-RU" sz="1600" b="1" dirty="0">
              <a:solidFill>
                <a:srgbClr val="FF0000"/>
              </a:solidFill>
            </a:endParaRPr>
          </a:p>
          <a:p>
            <a:pPr marL="0" indent="0" algn="r">
              <a:buNone/>
              <a:defRPr/>
            </a:pPr>
            <a:r>
              <a:rPr lang="ru-RU" sz="1600" b="1" dirty="0">
                <a:latin typeface="Times New Roman"/>
                <a:cs typeface="Times New Roman"/>
              </a:rPr>
              <a:t>                                                                                                           Докладчик:</a:t>
            </a:r>
            <a:endParaRPr sz="1600" dirty="0"/>
          </a:p>
          <a:p>
            <a:pPr marL="0" indent="0" algn="r">
              <a:buNone/>
              <a:defRPr/>
            </a:pPr>
            <a:r>
              <a:rPr lang="ru-RU" sz="1600" b="1" dirty="0">
                <a:latin typeface="Times New Roman"/>
                <a:cs typeface="Times New Roman"/>
              </a:rPr>
              <a:t>                                                                                                          </a:t>
            </a:r>
            <a:r>
              <a:rPr lang="ru-RU" sz="1600" b="1" dirty="0" smtClean="0">
                <a:latin typeface="Times New Roman"/>
                <a:cs typeface="Times New Roman"/>
              </a:rPr>
              <a:t>Главный государственный инспектор отдела </a:t>
            </a:r>
            <a:r>
              <a:rPr lang="ru-RU" sz="1600" b="1" dirty="0">
                <a:latin typeface="Times New Roman"/>
                <a:cs typeface="Times New Roman"/>
              </a:rPr>
              <a:t>по надзору </a:t>
            </a:r>
            <a:endParaRPr sz="1600" dirty="0"/>
          </a:p>
          <a:p>
            <a:pPr marL="0" indent="0" algn="r">
              <a:buNone/>
              <a:defRPr/>
            </a:pPr>
            <a:r>
              <a:rPr lang="ru-RU" sz="1600" b="1" dirty="0">
                <a:latin typeface="Times New Roman"/>
                <a:cs typeface="Times New Roman"/>
              </a:rPr>
              <a:t>                                                                                                           за подъемными сооружениями </a:t>
            </a:r>
            <a:endParaRPr sz="1600" b="1" dirty="0">
              <a:latin typeface="Times New Roman"/>
              <a:cs typeface="Times New Roman"/>
            </a:endParaRPr>
          </a:p>
          <a:p>
            <a:pPr marL="0" indent="0" algn="r">
              <a:buNone/>
              <a:defRPr/>
            </a:pPr>
            <a:r>
              <a:rPr lang="ru-RU" sz="1600" b="1" dirty="0">
                <a:latin typeface="Times New Roman"/>
                <a:cs typeface="Times New Roman"/>
              </a:rPr>
              <a:t> 			                                               </a:t>
            </a:r>
            <a:r>
              <a:rPr lang="ru-RU" sz="1600" b="1" dirty="0" smtClean="0">
                <a:latin typeface="Times New Roman"/>
                <a:cs typeface="Times New Roman"/>
              </a:rPr>
              <a:t>  и  </a:t>
            </a:r>
            <a:r>
              <a:rPr lang="ru-RU" sz="1600" b="1" dirty="0">
                <a:latin typeface="Times New Roman"/>
                <a:cs typeface="Times New Roman"/>
              </a:rPr>
              <a:t>государственного</a:t>
            </a:r>
            <a:endParaRPr sz="1600" b="1" dirty="0">
              <a:latin typeface="Times New Roman"/>
              <a:cs typeface="Times New Roman"/>
            </a:endParaRPr>
          </a:p>
          <a:p>
            <a:pPr marL="0" indent="0" algn="r">
              <a:buNone/>
              <a:defRPr/>
            </a:pPr>
            <a:r>
              <a:rPr lang="ru-RU" sz="1600" b="1" dirty="0">
                <a:latin typeface="Times New Roman"/>
                <a:cs typeface="Times New Roman"/>
              </a:rPr>
              <a:t>                                                                                                           строительного надзора</a:t>
            </a:r>
            <a:endParaRPr sz="1600" dirty="0"/>
          </a:p>
          <a:p>
            <a:pPr marL="0" indent="0" algn="r">
              <a:buNone/>
              <a:defRPr/>
            </a:pPr>
            <a:r>
              <a:rPr lang="ru-RU" sz="1600" b="1" dirty="0">
                <a:latin typeface="Times New Roman"/>
                <a:cs typeface="Times New Roman"/>
              </a:rPr>
              <a:t>                                                                                                           </a:t>
            </a:r>
            <a:r>
              <a:rPr lang="ru-RU" sz="1600" b="1" dirty="0" smtClean="0">
                <a:latin typeface="Times New Roman"/>
                <a:cs typeface="Times New Roman"/>
              </a:rPr>
              <a:t>Р.А. Борисов</a:t>
            </a:r>
            <a:endParaRPr sz="1600" b="1" dirty="0"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endParaRPr lang="ru-RU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67544" y="404664"/>
            <a:ext cx="8229600" cy="6192688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ru-RU" sz="1800" dirty="0">
                <a:latin typeface="Times New Roman"/>
                <a:cs typeface="Times New Roman"/>
              </a:rPr>
              <a:t>              </a:t>
            </a:r>
            <a:endParaRPr dirty="0"/>
          </a:p>
          <a:p>
            <a:pPr marL="0" indent="0" algn="just">
              <a:buNone/>
              <a:defRPr/>
            </a:pPr>
            <a:endParaRPr lang="ru-RU" sz="1800" dirty="0">
              <a:latin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endParaRPr lang="ru-RU" sz="1800" dirty="0">
              <a:latin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endParaRPr lang="ru-RU" sz="1800" dirty="0">
              <a:latin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endParaRPr lang="ru-RU" sz="1800" dirty="0">
              <a:latin typeface="Times New Roman"/>
              <a:cs typeface="Times New Roman"/>
            </a:endParaRPr>
          </a:p>
          <a:p>
            <a:pPr marL="0" indent="0" algn="just">
              <a:buNone/>
              <a:defRPr/>
            </a:pPr>
            <a:r>
              <a:rPr lang="ru-RU" sz="2000" b="1" dirty="0">
                <a:latin typeface="Times New Roman"/>
                <a:cs typeface="Times New Roman"/>
              </a:rPr>
              <a:t>	Отделом осуществляется федеральный государственный надзор в области промышленной безопасности по Республике Саха (Якутия). По состоянию на </a:t>
            </a:r>
            <a:r>
              <a:rPr lang="ru-RU" sz="2000" b="1" dirty="0" smtClean="0">
                <a:latin typeface="Times New Roman"/>
                <a:cs typeface="Times New Roman"/>
              </a:rPr>
              <a:t>1 июля 2026 </a:t>
            </a:r>
            <a:r>
              <a:rPr lang="ru-RU" sz="2000" b="1" dirty="0">
                <a:latin typeface="Times New Roman"/>
                <a:cs typeface="Times New Roman"/>
              </a:rPr>
              <a:t>года количество поднадзорных организаций, эксплуатирующих подъемные сооружения – </a:t>
            </a:r>
            <a:r>
              <a:rPr lang="ru-RU" sz="2000" b="1" dirty="0" smtClean="0">
                <a:latin typeface="Times New Roman"/>
                <a:cs typeface="Times New Roman"/>
              </a:rPr>
              <a:t>409, </a:t>
            </a:r>
            <a:r>
              <a:rPr lang="ru-RU" sz="2000" b="1" dirty="0">
                <a:latin typeface="Times New Roman"/>
                <a:cs typeface="Times New Roman"/>
              </a:rPr>
              <a:t>ОПО – </a:t>
            </a:r>
            <a:r>
              <a:rPr sz="2000" b="1" dirty="0" smtClean="0">
                <a:latin typeface="Times New Roman"/>
                <a:cs typeface="Times New Roman"/>
              </a:rPr>
              <a:t>5</a:t>
            </a:r>
            <a:r>
              <a:rPr lang="ru-RU" sz="2000" b="1" dirty="0" smtClean="0">
                <a:latin typeface="Times New Roman"/>
                <a:cs typeface="Times New Roman"/>
              </a:rPr>
              <a:t>82. </a:t>
            </a:r>
            <a:r>
              <a:rPr lang="ru-RU" sz="2000" b="1" dirty="0">
                <a:latin typeface="Times New Roman"/>
                <a:cs typeface="Times New Roman"/>
              </a:rPr>
              <a:t>Количество технических устройств </a:t>
            </a:r>
            <a:r>
              <a:rPr lang="ru-RU" sz="2000" b="1" dirty="0" smtClean="0">
                <a:latin typeface="Times New Roman"/>
                <a:cs typeface="Times New Roman"/>
              </a:rPr>
              <a:t>зарегистрированных в реестре ОПО </a:t>
            </a:r>
            <a:r>
              <a:rPr lang="ru-RU" sz="2000" b="1" dirty="0">
                <a:latin typeface="Times New Roman"/>
                <a:cs typeface="Times New Roman"/>
              </a:rPr>
              <a:t>составляет </a:t>
            </a:r>
            <a:r>
              <a:rPr lang="ru-RU" sz="2000" b="1" dirty="0" smtClean="0">
                <a:latin typeface="Times New Roman"/>
                <a:cs typeface="Times New Roman"/>
              </a:rPr>
              <a:t>2912 единиц</a:t>
            </a:r>
            <a:r>
              <a:rPr lang="ru-RU" sz="2000" b="1" dirty="0">
                <a:latin typeface="Times New Roman"/>
                <a:cs typeface="Times New Roman"/>
              </a:rPr>
              <a:t>, из которых </a:t>
            </a:r>
            <a:r>
              <a:rPr sz="2000" b="1" dirty="0" smtClean="0">
                <a:latin typeface="Times New Roman"/>
                <a:cs typeface="Times New Roman"/>
              </a:rPr>
              <a:t>1</a:t>
            </a:r>
            <a:r>
              <a:rPr lang="ru-RU" sz="2000" b="1" dirty="0" smtClean="0">
                <a:latin typeface="Times New Roman"/>
                <a:cs typeface="Times New Roman"/>
              </a:rPr>
              <a:t>820</a:t>
            </a:r>
            <a:r>
              <a:rPr sz="2000" b="1" dirty="0" smtClean="0">
                <a:latin typeface="Times New Roman"/>
                <a:cs typeface="Times New Roman"/>
              </a:rPr>
              <a:t> </a:t>
            </a:r>
            <a:r>
              <a:rPr lang="ru-RU" sz="2000" b="1" dirty="0">
                <a:latin typeface="Times New Roman"/>
                <a:cs typeface="Times New Roman"/>
              </a:rPr>
              <a:t>отечественного и </a:t>
            </a:r>
            <a:r>
              <a:rPr lang="ru-RU" sz="2000" b="1" dirty="0" smtClean="0">
                <a:latin typeface="Times New Roman"/>
                <a:cs typeface="Times New Roman"/>
              </a:rPr>
              <a:t>1092 импортного </a:t>
            </a:r>
            <a:r>
              <a:rPr lang="ru-RU" sz="2000" b="1" dirty="0">
                <a:latin typeface="Times New Roman"/>
                <a:cs typeface="Times New Roman"/>
              </a:rPr>
              <a:t>производства.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395536" y="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700" b="1" dirty="0">
                <a:latin typeface="Times New Roman"/>
                <a:cs typeface="Times New Roman"/>
              </a:rPr>
              <a:t>Количество проверок и выявленных нарушений </a:t>
            </a:r>
            <a:br>
              <a:rPr lang="ru-RU" sz="2700" b="1" dirty="0">
                <a:latin typeface="Times New Roman"/>
                <a:cs typeface="Times New Roman"/>
              </a:rPr>
            </a:br>
            <a:r>
              <a:rPr lang="ru-RU" sz="2700" b="1" dirty="0">
                <a:latin typeface="Times New Roman"/>
                <a:cs typeface="Times New Roman"/>
              </a:rPr>
              <a:t>за </a:t>
            </a:r>
            <a:r>
              <a:rPr lang="ru-RU" sz="2700" b="1" dirty="0" smtClean="0">
                <a:latin typeface="Times New Roman"/>
                <a:cs typeface="Times New Roman"/>
              </a:rPr>
              <a:t>первое полугодие 2026 года.</a:t>
            </a:r>
            <a:endParaRPr lang="ru-RU" dirty="0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9779149"/>
              </p:ext>
            </p:extLst>
          </p:nvPr>
        </p:nvGraphicFramePr>
        <p:xfrm>
          <a:off x="611560" y="1143000"/>
          <a:ext cx="8229600" cy="4950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537" y="0"/>
            <a:ext cx="8568952" cy="1988841"/>
          </a:xfrm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sz="2400" b="1">
                <a:latin typeface="Times New Roman"/>
              </a:rPr>
              <a:t>Наиболее часто встречающиеся нарушения обязательных требований</a:t>
            </a:r>
            <a:br>
              <a:rPr lang="ru-RU" sz="2400" b="1">
                <a:latin typeface="Times New Roman"/>
              </a:rPr>
            </a:br>
            <a:endParaRPr lang="ru-RU" sz="2200">
              <a:latin typeface="Times New Roman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771151"/>
              </p:ext>
            </p:extLst>
          </p:nvPr>
        </p:nvGraphicFramePr>
        <p:xfrm>
          <a:off x="323529" y="1196753"/>
          <a:ext cx="8712967" cy="54005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"/>
                <a:gridCol w="2736303"/>
                <a:gridCol w="1512168"/>
                <a:gridCol w="1008112"/>
                <a:gridCol w="2808312"/>
                <a:gridCol w="144016"/>
                <a:gridCol w="144016"/>
              </a:tblGrid>
              <a:tr h="12771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 dirty="0">
                          <a:latin typeface="Times New Roman"/>
                          <a:cs typeface="Times New Roman"/>
                        </a:rPr>
                        <a:t>№ п/п</a:t>
                      </a:r>
                      <a:endParaRPr lang="ru-RU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02" marR="49302" marT="0" marB="0"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Описание нарушений обязательных требований</a:t>
                      </a:r>
                      <a:endParaRPr/>
                    </a:p>
                  </a:txBody>
                  <a:tcPr marL="49302" marR="49302" marT="0" marB="0"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Нормативный правовой акт, устанавливающий обязательные требования</a:t>
                      </a:r>
                      <a:endParaRPr/>
                    </a:p>
                  </a:txBody>
                  <a:tcPr marL="49302" marR="49302" marT="0" marB="0"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Ответственность за нарушение обязательных требований</a:t>
                      </a:r>
                      <a:endParaRPr/>
                    </a:p>
                  </a:txBody>
                  <a:tcPr marL="49302" marR="493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Основные причины нарушений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02" marR="493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 marL="49302" marR="493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dirty="0"/>
                    </a:p>
                  </a:txBody>
                  <a:tcPr marL="49302" marR="49302" marT="0" marB="0" anchor="ctr"/>
                </a:tc>
              </a:tr>
              <a:tr h="41234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1</a:t>
                      </a:r>
                      <a:endParaRPr lang="ru-RU" sz="14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02" marR="49302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Не в полной мере осуществляется производственный контроль за соблюдением требований промышленной безопасности.</a:t>
                      </a:r>
                    </a:p>
                  </a:txBody>
                  <a:tcPr marL="49302" marR="49302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ч.1 ст.9 п 1. ст. 11 Федерального закона от 21 июля 1997 г. №116-ФЗ п. 10 Постановление Правительства РФ от 18 декабря 2020 г. № 2168.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ч. 1 ст. 9.1 КоАП РФ</a:t>
                      </a:r>
                      <a:endParaRPr/>
                    </a:p>
                    <a:p>
                      <a:pPr>
                        <a:defRPr/>
                      </a:pPr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Недостаточный контроль со стороны руководства, низкая исполнительская дисциплина, несоблюдение требований федерального законодательства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49302" marR="493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4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49302" marR="49302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144694465"/>
              </p:ext>
            </p:extLst>
          </p:nvPr>
        </p:nvGraphicFramePr>
        <p:xfrm>
          <a:off x="107504" y="116632"/>
          <a:ext cx="8928993" cy="6552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8967"/>
                <a:gridCol w="2508973"/>
                <a:gridCol w="1844832"/>
                <a:gridCol w="1033107"/>
                <a:gridCol w="2885081"/>
                <a:gridCol w="144016"/>
                <a:gridCol w="144017"/>
              </a:tblGrid>
              <a:tr h="155238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№ п/п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02" marR="49302" marT="0" marB="0"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Описание нарушений обязательных требований</a:t>
                      </a:r>
                      <a:endParaRPr/>
                    </a:p>
                  </a:txBody>
                  <a:tcPr marL="49302" marR="49302" marT="0" marB="0"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Нормативный правовой акт, устанавливающий обязательные требования</a:t>
                      </a:r>
                      <a:endParaRPr/>
                    </a:p>
                  </a:txBody>
                  <a:tcPr marL="49302" marR="49302" marT="0" marB="0" anchor="ctr"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Ответственность за нарушение обязательных требований</a:t>
                      </a:r>
                      <a:endParaRPr/>
                    </a:p>
                  </a:txBody>
                  <a:tcPr marL="49302" marR="4930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ru-RU" sz="1200">
                          <a:latin typeface="Times New Roman"/>
                          <a:cs typeface="Times New Roman"/>
                        </a:rPr>
                        <a:t>Основные причины нарушений</a:t>
                      </a:r>
                      <a:endParaRPr lang="ru-RU" sz="12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9302" marR="493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lang="ru-RU" sz="1200" dirty="0">
                        <a:latin typeface="Times New Roman"/>
                        <a:cs typeface="Times New Roman"/>
                      </a:endParaRPr>
                    </a:p>
                  </a:txBody>
                  <a:tcPr marL="49302" marR="49302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dirty="0"/>
                    </a:p>
                  </a:txBody>
                  <a:tcPr marL="49302" marR="49302" marT="0" marB="0" anchor="ctr"/>
                </a:tc>
              </a:tr>
              <a:tr h="500033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>
                          <a:latin typeface="Times New Roman"/>
                          <a:ea typeface="+mn-ea"/>
                          <a:cs typeface="Times New Roman"/>
                        </a:rPr>
                        <a:t>2</a:t>
                      </a:r>
                      <a:endParaRPr/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40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40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40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40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40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40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40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40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40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40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40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endParaRPr lang="en-US" sz="1400">
                        <a:latin typeface="Times New Roman"/>
                        <a:ea typeface="+mn-ea"/>
                        <a:cs typeface="Times New Roman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  <a:defRPr/>
                      </a:pPr>
                      <a:r>
                        <a:rPr lang="en-US" sz="1400">
                          <a:latin typeface="Times New Roman"/>
                          <a:ea typeface="+mn-ea"/>
                          <a:cs typeface="Times New Roman"/>
                        </a:rPr>
                        <a:t>3</a:t>
                      </a:r>
                      <a:endParaRPr/>
                    </a:p>
                  </a:txBody>
                  <a:tcPr marL="49302" marR="49302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Применение грузоподъёмных механизмов с выявленными в процессе эксплуатации дефектами (трещинами, деформациями, неисправными приборами и устройствами безопасности, неисправности и аварийное состояние канатов, их креплений, и др.). Непринятие своевременных мер по устранению выявленных дефектов</a:t>
                      </a: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Отсутствие контроля со стороны руководителей предприятий за выявлением и профилактикой нарушений при проведении проверок ответственными лицами и службами производственного контроля.</a:t>
                      </a:r>
                      <a:endParaRPr/>
                    </a:p>
                    <a:p>
                      <a:pPr algn="l">
                        <a:defRPr/>
                      </a:pPr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 marL="49302" marR="49302" marT="0" marB="0"/>
                </a:tc>
                <a:tc>
                  <a:txBody>
                    <a:bodyPr/>
                    <a:lstStyle/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ч.1 ст.9 п 1. ст. 11 Федерального закона от 21 июля 1997 г. №116-ФЗ п. 10 Постановление Правительства РФ от 18 декабря 2020 г. </a:t>
                      </a:r>
                      <a:br>
                        <a:rPr lang="ru-RU" sz="1400">
                          <a:latin typeface="Times New Roman"/>
                          <a:cs typeface="Times New Roman"/>
                        </a:rPr>
                      </a:br>
                      <a:r>
                        <a:rPr lang="ru-RU" sz="1400">
                          <a:latin typeface="Times New Roman"/>
                          <a:cs typeface="Times New Roman"/>
                        </a:rPr>
                        <a:t>№ 2168</a:t>
                      </a:r>
                      <a:r>
                        <a:rPr lang="en-US" sz="1400">
                          <a:latin typeface="Times New Roman"/>
                          <a:cs typeface="Times New Roman"/>
                        </a:rPr>
                        <a:t>.</a:t>
                      </a:r>
                      <a:endParaRPr/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just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endParaRPr lang="en-US" sz="1400" b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endParaRPr lang="en-US" sz="1400" b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l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ст. 9 Федерального закона № 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116-</a:t>
                      </a: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ФЗ от 21.07.1997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;</a:t>
                      </a:r>
                      <a:endParaRPr lang="ru-RU" sz="1400" b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just">
                        <a:defRPr/>
                      </a:pPr>
                      <a:r>
                        <a:rPr lang="ru-RU" sz="14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п. 251 Приказа Ростехнадзора от 26.11.2020 N 461</a:t>
                      </a:r>
                      <a:r>
                        <a:rPr lang="en-US" sz="1400" b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endParaRPr lang="ru-RU" sz="1400" b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>
                        <a:latin typeface="Times New Roman"/>
                        <a:cs typeface="Times New Roman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>
                          <a:latin typeface="Times New Roman"/>
                          <a:cs typeface="Times New Roman"/>
                        </a:rPr>
                        <a:t>ч. 1 ст. 9.1 КоАП РФ</a:t>
                      </a:r>
                      <a:endParaRPr/>
                    </a:p>
                    <a:p>
                      <a:pPr algn="ctr">
                        <a:defRPr/>
                      </a:pPr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lang="en-US"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endParaRPr lang="en-US"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endParaRPr lang="en-US"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endParaRPr lang="en-US"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endParaRPr lang="en-US"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endParaRPr lang="en-US" sz="1400" dirty="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defRPr/>
                      </a:pPr>
                      <a:r>
                        <a:rPr lang="ru-RU" sz="1400" dirty="0">
                          <a:latin typeface="Times New Roman"/>
                          <a:cs typeface="Times New Roman"/>
                        </a:rPr>
                        <a:t>Недостаточный контроль со стороны руководства, низкая исполнительская дисциплина, несоблюдение требований федерального законодательства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dirty="0"/>
                    </a:p>
                  </a:txBody>
                  <a:tcPr marL="49302" marR="49302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endParaRPr dirty="0"/>
                    </a:p>
                  </a:txBody>
                  <a:tcPr marL="49302" marR="49302" marT="0" marB="0"/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dirty="0">
                <a:latin typeface="Times New Roman"/>
                <a:cs typeface="Times New Roman"/>
              </a:rPr>
              <a:t>Профилактическая работа </a:t>
            </a:r>
            <a:r>
              <a:rPr lang="ru-RU" sz="2400" dirty="0" smtClean="0">
                <a:latin typeface="Times New Roman"/>
                <a:cs typeface="Times New Roman"/>
              </a:rPr>
              <a:t>за полугодие 2026г</a:t>
            </a:r>
            <a:r>
              <a:rPr lang="ru-RU" sz="2400" dirty="0">
                <a:latin typeface="Times New Roman"/>
                <a:cs typeface="Times New Roman"/>
              </a:rPr>
              <a:t>.</a:t>
            </a:r>
            <a:endParaRPr dirty="0"/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97339225"/>
              </p:ext>
            </p:extLst>
          </p:nvPr>
        </p:nvGraphicFramePr>
        <p:xfrm>
          <a:off x="457200" y="764703"/>
          <a:ext cx="8229600" cy="63261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>
                <a:latin typeface="Times New Roman"/>
                <a:cs typeface="Times New Roman"/>
              </a:rPr>
              <a:t>Случаи причинения вреда (ущерба) охраняемым законом ценностям, выявленных источниках и факторах риска причинения вреда (ущерба)</a:t>
            </a:r>
            <a:endParaRPr lang="ru-RU" sz="2200" b="1">
              <a:latin typeface="Times New Roman"/>
              <a:cs typeface="Times New Roman"/>
            </a:endParaRPr>
          </a:p>
        </p:txBody>
      </p:sp>
      <p:sp>
        <p:nvSpPr>
          <p:cNvPr id="5" name="Заголовок 1"/>
          <p:cNvSpPr txBox="1"/>
          <p:nvPr/>
        </p:nvSpPr>
        <p:spPr bwMode="auto">
          <a:xfrm>
            <a:off x="457200" y="1340768"/>
            <a:ext cx="8229600" cy="489654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>
              <a:spcBef>
                <a:spcPts val="0"/>
              </a:spcBef>
              <a:buNone/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2000" dirty="0">
                <a:latin typeface="Times New Roman"/>
                <a:cs typeface="Times New Roman"/>
              </a:rPr>
              <a:t>	</a:t>
            </a:r>
            <a:endParaRPr dirty="0"/>
          </a:p>
          <a:p>
            <a:pPr algn="just">
              <a:defRPr/>
            </a:pPr>
            <a:r>
              <a:rPr lang="en-US" sz="2000" b="1" dirty="0">
                <a:latin typeface="Times New Roman"/>
                <a:cs typeface="Times New Roman"/>
              </a:rPr>
              <a:t>	</a:t>
            </a:r>
            <a:r>
              <a:rPr lang="ru-RU" sz="2000" b="1" dirty="0">
                <a:latin typeface="Times New Roman"/>
                <a:cs typeface="Times New Roman"/>
              </a:rPr>
              <a:t>За </a:t>
            </a:r>
            <a:r>
              <a:rPr lang="ru-RU" sz="2000" b="1" dirty="0" smtClean="0">
                <a:latin typeface="Times New Roman"/>
                <a:cs typeface="Times New Roman"/>
              </a:rPr>
              <a:t>истекший период 2026 </a:t>
            </a:r>
            <a:r>
              <a:rPr lang="ru-RU" sz="2000" b="1" dirty="0">
                <a:latin typeface="Times New Roman"/>
                <a:cs typeface="Times New Roman"/>
              </a:rPr>
              <a:t>года аварий и травматизма при эксплуатации подъемных сооружений не зарегистрировано</a:t>
            </a:r>
            <a:r>
              <a:rPr lang="ru-RU" sz="2000" b="1" dirty="0" smtClean="0">
                <a:latin typeface="Times New Roman"/>
                <a:cs typeface="Times New Roman"/>
              </a:rPr>
              <a:t>.</a:t>
            </a:r>
            <a:endParaRPr lang="ru-RU" sz="2000" b="1" dirty="0">
              <a:latin typeface="Times New Roman"/>
              <a:cs typeface="Times New Roman"/>
            </a:endParaRPr>
          </a:p>
          <a:p>
            <a:pPr algn="just">
              <a:defRPr/>
            </a:pPr>
            <a:r>
              <a:rPr lang="ru-RU" sz="2000" b="1" dirty="0">
                <a:latin typeface="Times New Roman"/>
                <a:cs typeface="Times New Roman"/>
              </a:rPr>
              <a:t>	</a:t>
            </a:r>
            <a:r>
              <a:rPr lang="ru-RU" sz="2000" dirty="0">
                <a:latin typeface="Times New Roman"/>
                <a:cs typeface="Times New Roman"/>
              </a:rPr>
              <a:t>	</a:t>
            </a:r>
            <a:endParaRPr lang="ru-RU" sz="1800" dirty="0">
              <a:latin typeface="Times New Roman"/>
              <a:cs typeface="Times New Roman"/>
            </a:endParaRPr>
          </a:p>
          <a:p>
            <a:pPr lvl="0" algn="just">
              <a:defRPr/>
            </a:pPr>
            <a:endParaRPr lang="ru-RU" sz="1800" dirty="0">
              <a:latin typeface="Times New Roman"/>
              <a:cs typeface="Times New Roman"/>
            </a:endParaRPr>
          </a:p>
          <a:p>
            <a:pPr lvl="0" algn="just">
              <a:defRPr/>
            </a:pPr>
            <a:endParaRPr lang="ru-RU" sz="1800" dirty="0">
              <a:latin typeface="Times New Roman"/>
              <a:cs typeface="Times New Roman"/>
            </a:endParaRPr>
          </a:p>
          <a:p>
            <a:pPr marL="285750" lvl="0" indent="-285750" algn="just">
              <a:buFont typeface="Arial"/>
              <a:buChar char="•"/>
              <a:defRPr/>
            </a:pPr>
            <a:endParaRPr lang="ru-RU"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620688"/>
            <a:ext cx="8229600" cy="101297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u="sng" dirty="0">
                <a:latin typeface="Times New Roman"/>
                <a:cs typeface="Times New Roman"/>
              </a:rPr>
              <a:t>Надзор за объектами, на которых эксплуатируются опасные технические устройства зданий и сооружений (лифтов, подъёмных платформ для инвалидов, пассажирских конвейеров (движущихся пешеходных дорожек), эскалаторов, за исключением эскалаторов в метрополитенах)</a:t>
            </a:r>
            <a:endParaRPr dirty="0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251520" y="2636912"/>
            <a:ext cx="8640960" cy="3065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4999"/>
              </a:lnSpc>
              <a:spcAft>
                <a:spcPts val="0"/>
              </a:spcAft>
              <a:defRPr/>
            </a:pPr>
            <a:r>
              <a:rPr lang="ru-RU" sz="2400" dirty="0">
                <a:latin typeface="Times New Roman"/>
                <a:ea typeface="Calibri"/>
                <a:cs typeface="Times New Roman"/>
              </a:rPr>
              <a:t>Поднадзорных организаций, эксплуатирующих опасные технические устройства лифты, эскалаторы, подъемные платформы для инвалидов, пассажирские конвейеры (движущиеся пешеходные дорожки), эскалаторов, за исключением эскалаторов в метрополитенах –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282.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В составе этих организаций эксплуатируются </a:t>
            </a:r>
            <a:r>
              <a:rPr lang="ru-RU" sz="2400" dirty="0" smtClean="0">
                <a:latin typeface="Times New Roman"/>
                <a:ea typeface="Calibri"/>
                <a:cs typeface="Times New Roman"/>
              </a:rPr>
              <a:t>2288 </a:t>
            </a:r>
            <a:r>
              <a:rPr lang="ru-RU" sz="2400" dirty="0">
                <a:latin typeface="Times New Roman"/>
                <a:ea typeface="Calibri"/>
                <a:cs typeface="Times New Roman"/>
              </a:rPr>
              <a:t>опасных технических устройства</a:t>
            </a:r>
            <a:r>
              <a:rPr lang="ru-RU" dirty="0">
                <a:latin typeface="Times New Roman"/>
                <a:ea typeface="Calibri"/>
                <a:cs typeface="Times New Roman"/>
              </a:rPr>
              <a:t>.</a:t>
            </a:r>
            <a:endParaRPr lang="ru-RU" sz="14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395535" y="260647"/>
            <a:ext cx="826811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400" b="1" dirty="0">
                <a:latin typeface="Times New Roman"/>
                <a:cs typeface="Times New Roman"/>
              </a:rPr>
              <a:t>	</a:t>
            </a:r>
            <a:endParaRPr lang="ru-RU" sz="2000" b="0" dirty="0">
              <a:latin typeface="Times New Roman"/>
              <a:cs typeface="Times New Roman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осуществлении федерального государственного контроля (надзора) в области безопасного использования и содержания опасных технических устройств зданий и сооружений за 6 месяцев 2026 года, объявлено 29 предостережений о недопущении нарушений обязательных требований.</a:t>
            </a: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году было проведено 2 внеплановых контрольных (надзорных) мероприятий, согласованных с органами прокуратуры. Выявлено 14 нарушений обязательных требований. Назначено 2 административных наказаний на должностное лицо в виде предупреждения.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поступившим сведениям, о неисправности лифтового оборудования, проведены 10 выездных обследований без взаимодействия с контролируемым лицом по месту нахождения объекта контроля.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 специалисты Управления учувствовали в 39 проверках, организованных прокуратурой РС(Я) в отношении организаций эксплуатирующие лифтовое оборудование.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auto">
          <a:xfrm>
            <a:off x="755576" y="980728"/>
            <a:ext cx="864347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latin typeface="Times New Roman"/>
                <a:cs typeface="Times New Roman"/>
              </a:rPr>
              <a:t>	</a:t>
            </a:r>
            <a:endParaRPr dirty="0"/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 февраля 2026 зарегистрирована 1 авария с подъемной платформой для маломобильных групп населения, по факту аварии организована внеплановая выездная проверка, где были выявлены нарушения обязательных требований.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и материалы дела направленны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рассмотрение в мировой суд для принятия решения.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auto">
          <a:xfrm>
            <a:off x="251520" y="620688"/>
            <a:ext cx="8640960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связанные с обеспечением безопасности и противоаварийной устойчивости поднадзорных объектов, выявленные при проведении контрольно (надзорных) мероприятий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году: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работы по техническому обслуживанию и ремонту лифтов выполняются неквалифицированным персоналом (отсутствие аттестации у руководителей и обслуживающих специалистов);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 организовано проведение периодического технического освидетельствования опасных технических устройств зданий и сооружений;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не обеспечивается соблюдение требований руководств (инструкций) по эксплуатации заводов-изготовителей опасных технических устройств зданий и сооружений в части проведения осмотров и технического обслуживания.</a:t>
            </a:r>
          </a:p>
          <a:p>
            <a:pPr marL="342900" indent="-342900">
              <a:buAutoNum type="arabicPeriod" startAt="3"/>
              <a:defRPr/>
            </a:pPr>
            <a:endParaRPr lang="ru-RU" b="1" dirty="0">
              <a:latin typeface="Times New Roman"/>
              <a:cs typeface="Times New Roman"/>
            </a:endParaRPr>
          </a:p>
          <a:p>
            <a:pPr>
              <a:defRPr/>
            </a:pPr>
            <a:endParaRPr lang="ru-RU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>
            <a:normAutofit fontScale="90000"/>
          </a:bodyPr>
          <a:lstStyle/>
          <a:p>
            <a:pPr>
              <a:defRPr/>
            </a:pPr>
            <a:r>
              <a:rPr lang="ru-RU" sz="2700" b="1">
                <a:latin typeface="Times New Roman"/>
                <a:cs typeface="Times New Roman"/>
              </a:rPr>
              <a:t/>
            </a:r>
            <a:br>
              <a:rPr lang="ru-RU" sz="2700" b="1">
                <a:latin typeface="Times New Roman"/>
                <a:cs typeface="Times New Roman"/>
              </a:rPr>
            </a:br>
            <a:r>
              <a:rPr lang="ru-RU" sz="2700" b="1">
                <a:latin typeface="Times New Roman"/>
                <a:cs typeface="Times New Roman"/>
              </a:rPr>
              <a:t/>
            </a:r>
            <a:br>
              <a:rPr lang="ru-RU" sz="2700" b="1">
                <a:latin typeface="Times New Roman"/>
                <a:cs typeface="Times New Roman"/>
              </a:rPr>
            </a:br>
            <a:r>
              <a:rPr lang="ru-RU" b="1">
                <a:latin typeface="Times New Roman"/>
                <a:cs typeface="Times New Roman"/>
              </a:rPr>
              <a:t/>
            </a:r>
            <a:br>
              <a:rPr lang="ru-RU" b="1">
                <a:latin typeface="Times New Roman"/>
                <a:cs typeface="Times New Roman"/>
              </a:rPr>
            </a:b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 algn="ctr">
              <a:buNone/>
              <a:defRPr/>
            </a:pPr>
            <a:endParaRPr lang="ru-RU" b="1" dirty="0"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r>
              <a:rPr lang="ru-RU" sz="2800" b="1" dirty="0">
                <a:latin typeface="Times New Roman"/>
                <a:cs typeface="Times New Roman"/>
              </a:rPr>
              <a:t>СПАСИБО ЗА ВНИМАНИЕ</a:t>
            </a:r>
            <a:br>
              <a:rPr lang="ru-RU" sz="2800" b="1" dirty="0">
                <a:latin typeface="Times New Roman"/>
                <a:cs typeface="Times New Roman"/>
              </a:rPr>
            </a:br>
            <a:endParaRPr lang="ru-RU" sz="2800" b="1" dirty="0">
              <a:latin typeface="Times New Roman"/>
              <a:cs typeface="Times New Roman"/>
            </a:endParaRPr>
          </a:p>
          <a:p>
            <a:pPr marL="0" indent="0" algn="ctr">
              <a:buNone/>
              <a:defRPr/>
            </a:pPr>
            <a:r>
              <a:rPr lang="ru-RU" sz="2000" b="1" dirty="0" smtClean="0">
                <a:latin typeface="Times New Roman"/>
                <a:cs typeface="Times New Roman"/>
              </a:rPr>
              <a:t>Главный государственный инспектор отдела </a:t>
            </a:r>
            <a:r>
              <a:rPr lang="ru-RU" sz="2000" b="1" dirty="0">
                <a:latin typeface="Times New Roman"/>
                <a:cs typeface="Times New Roman"/>
              </a:rPr>
              <a:t>по надзору за подъемными сооружениями и государственного строительного надзора</a:t>
            </a:r>
            <a:endParaRPr dirty="0"/>
          </a:p>
          <a:p>
            <a:pPr marL="457200" lvl="1" indent="0" algn="ctr">
              <a:buNone/>
              <a:defRPr/>
            </a:pPr>
            <a:endParaRPr lang="ru-RU" sz="2000" b="1" dirty="0">
              <a:latin typeface="Times New Roman"/>
              <a:cs typeface="Times New Roman"/>
            </a:endParaRPr>
          </a:p>
          <a:p>
            <a:pPr marL="457200" lvl="1" indent="0" algn="ctr">
              <a:buNone/>
              <a:defRPr/>
            </a:pPr>
            <a:r>
              <a:rPr lang="ru-RU" sz="2000" b="1" dirty="0" smtClean="0">
                <a:latin typeface="Times New Roman"/>
                <a:cs typeface="Times New Roman"/>
              </a:rPr>
              <a:t>Борисов Руслан Анатольевич</a:t>
            </a:r>
            <a:endParaRPr lang="ru-RU"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m="http://schemas.openxmlformats.org/officeDocument/2006/math" xmlns:w="http://schemas.openxmlformats.org/wordprocessingml/2006/main">
      <p:transition advClick="1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TM10001106[[fn=Эмблема]]</Template>
  <TotalTime>259</TotalTime>
  <Words>426</Words>
  <Application>Microsoft Office PowerPoint</Application>
  <DocSecurity>0</DocSecurity>
  <PresentationFormat>Экран (4:3)</PresentationFormat>
  <Paragraphs>120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Федеральная служба по экологическому, технологическому и атомному надзору (Ростехнадзор) Ленское управление Федеральной службы по экологическому, технологическому и атомному надзору</vt:lpstr>
      <vt:lpstr>Презентация PowerPoint</vt:lpstr>
      <vt:lpstr>Количество проверок и выявленных нарушений  за первое полугодие 2026 года.</vt:lpstr>
      <vt:lpstr>Наиболее часто встречающиеся нарушения обязательных требований </vt:lpstr>
      <vt:lpstr>Презентация PowerPoint</vt:lpstr>
      <vt:lpstr>Профилактическая работа за полугодие 2026г.</vt:lpstr>
      <vt:lpstr>Случаи причинения вреда (ущерба) охраняемым законом ценностям, выявленных источниках и факторах риска причинения вреда (ущерба)</vt:lpstr>
      <vt:lpstr>Надзор за объектами, на которых эксплуатируются опасные технические устройства зданий и сооружений (лифтов, подъёмных платформ для инвалидов, пассажирских конвейеров (движущихся пешеходных дорожек), эскалаторов, за исключением эскалаторов в метрополитенах)</vt:lpstr>
      <vt:lpstr>Презентация PowerPoint</vt:lpstr>
      <vt:lpstr>Презентация PowerPoint</vt:lpstr>
      <vt:lpstr>Презентация PowerPoint</vt:lpstr>
      <vt:lpstr>   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Роева Ирина Валерьевна</dc:creator>
  <cp:keywords/>
  <dc:description/>
  <cp:lastModifiedBy>Каморский Степан Владимирович</cp:lastModifiedBy>
  <cp:revision>163</cp:revision>
  <dcterms:created xsi:type="dcterms:W3CDTF">2018-07-25T06:35:57Z</dcterms:created>
  <dcterms:modified xsi:type="dcterms:W3CDTF">2026-09-21T07:26:00Z</dcterms:modified>
  <cp:category/>
  <dc:identifier/>
  <cp:contentStatus/>
  <dc:language/>
  <cp:version/>
</cp:coreProperties>
</file>